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oppins" panose="020B0604020202020204" charset="0"/>
      <p:regular r:id="rId23"/>
      <p:bold r:id="rId24"/>
      <p:italic r:id="rId25"/>
      <p:boldItalic r:id="rId26"/>
    </p:embeddedFont>
    <p:embeddedFont>
      <p:font typeface="Poppins SemiBold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B71E4A-F51B-4877-B3DA-972B387A589F}">
  <a:tblStyle styleId="{E9B71E4A-F51B-4877-B3DA-972B387A589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3562201"/>
            <a:ext cx="7620000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4630816" y="2095500"/>
            <a:ext cx="2930366" cy="67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Edu</a:t>
            </a:r>
            <a:r>
              <a:rPr lang="en-US" sz="4800" b="1" i="0" u="none" strike="noStrike" cap="none">
                <a:solidFill>
                  <a:srgbClr val="E11D48"/>
                </a:solidFill>
                <a:latin typeface="Poppins"/>
                <a:ea typeface="Poppins"/>
                <a:cs typeface="Poppins"/>
                <a:sym typeface="Poppins"/>
              </a:rPr>
              <a:t>Chile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2695575" y="2861220"/>
            <a:ext cx="6800850" cy="31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Plataforma Web Educativa para la Reducción de la Deserción Escolar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2286000" y="3809851"/>
            <a:ext cx="24129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Estudiante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3078063" y="4009876"/>
            <a:ext cx="82867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Isai Aguilera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4889450" y="3809851"/>
            <a:ext cx="24129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Estudiante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5610076" y="4009876"/>
            <a:ext cx="9715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Mauricio Vega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7492900" y="3809851"/>
            <a:ext cx="24129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Estudiantes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7946826" y="4009876"/>
            <a:ext cx="150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Francisco Cárcamo / S</a:t>
            </a:r>
            <a:r>
              <a:rPr lang="en-US" sz="1200" b="1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evastian </a:t>
            </a:r>
            <a:r>
              <a:rPr lang="en-US" sz="1200" b="1" i="0" u="none" strike="noStrike" cap="non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 Ortega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2286000" y="4381351"/>
            <a:ext cx="24129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Estudiante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3078063" y="4581376"/>
            <a:ext cx="82867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Peter Cañar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4889450" y="4381351"/>
            <a:ext cx="24129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Estudiante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5729138" y="4581376"/>
            <a:ext cx="7334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Juan Mena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7492900" y="4381351"/>
            <a:ext cx="241295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Institución &amp; Fecha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8051601" y="4581376"/>
            <a:ext cx="129540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INACAP 2026 - RM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587972"/>
            <a:ext cx="3397299" cy="231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7424" y="2587972"/>
            <a:ext cx="3397299" cy="231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32849" y="2587972"/>
            <a:ext cx="3397299" cy="231814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2"/>
          <p:cNvSpPr txBox="1"/>
          <p:nvPr/>
        </p:nvSpPr>
        <p:spPr>
          <a:xfrm>
            <a:off x="1009650" y="3416647"/>
            <a:ext cx="3047099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Para Estudiantes</a:t>
            </a:r>
            <a:endParaRPr/>
          </a:p>
        </p:txBody>
      </p:sp>
      <p:sp>
        <p:nvSpPr>
          <p:cNvPr id="231" name="Google Shape;231;p22"/>
          <p:cNvSpPr txBox="1"/>
          <p:nvPr/>
        </p:nvSpPr>
        <p:spPr>
          <a:xfrm>
            <a:off x="1009650" y="3797647"/>
            <a:ext cx="2901999" cy="74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Flexibilidad de aprendizaje 24/7 con clases grabadas y exámenes libres interactivos. Elimina barreras de horario para estudiantes de sectores vulnerables que deben trabajar.</a:t>
            </a:r>
            <a:endParaRPr/>
          </a:p>
        </p:txBody>
      </p:sp>
      <p:sp>
        <p:nvSpPr>
          <p:cNvPr id="232" name="Google Shape;232;p22"/>
          <p:cNvSpPr txBox="1"/>
          <p:nvPr/>
        </p:nvSpPr>
        <p:spPr>
          <a:xfrm>
            <a:off x="4645074" y="3416647"/>
            <a:ext cx="3047099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Para Apoderados</a:t>
            </a:r>
            <a:endParaRPr/>
          </a:p>
        </p:txBody>
      </p:sp>
      <p:sp>
        <p:nvSpPr>
          <p:cNvPr id="233" name="Google Shape;233;p22"/>
          <p:cNvSpPr txBox="1"/>
          <p:nvPr/>
        </p:nvSpPr>
        <p:spPr>
          <a:xfrm>
            <a:off x="4645074" y="3797647"/>
            <a:ext cx="2901999" cy="55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Monitoreo académico activo con alertas inmediatas e integración directa en su canal de mayor uso habitual diario: WhatsApp.</a:t>
            </a:r>
            <a:endParaRPr/>
          </a:p>
        </p:txBody>
      </p:sp>
      <p:sp>
        <p:nvSpPr>
          <p:cNvPr id="234" name="Google Shape;234;p22"/>
          <p:cNvSpPr txBox="1"/>
          <p:nvPr/>
        </p:nvSpPr>
        <p:spPr>
          <a:xfrm>
            <a:off x="8280499" y="3416647"/>
            <a:ext cx="3047099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Para Liceos &amp; Estado</a:t>
            </a:r>
            <a:endParaRPr/>
          </a:p>
        </p:txBody>
      </p:sp>
      <p:sp>
        <p:nvSpPr>
          <p:cNvPr id="235" name="Google Shape;235;p22"/>
          <p:cNvSpPr txBox="1"/>
          <p:nvPr/>
        </p:nvSpPr>
        <p:spPr>
          <a:xfrm>
            <a:off x="8280499" y="3797647"/>
            <a:ext cx="2901999" cy="74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Fácil dashboard institucional con alertas de riesgo de deserción escolar tempranas. Complemento escalable directo al programa gubernamental "Más Tarde No".</a:t>
            </a:r>
            <a:endParaRPr/>
          </a:p>
        </p:txBody>
      </p:sp>
      <p:pic>
        <p:nvPicPr>
          <p:cNvPr id="236" name="Google Shape;236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9650" y="2883247"/>
            <a:ext cx="45720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5074" y="2883247"/>
            <a:ext cx="45720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2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80499" y="2883247"/>
            <a:ext cx="457200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2"/>
          <p:cNvSpPr txBox="1"/>
          <p:nvPr/>
        </p:nvSpPr>
        <p:spPr>
          <a:xfrm>
            <a:off x="904875" y="571500"/>
            <a:ext cx="11051381" cy="39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Propuesta de Valor por Segmento</a:t>
            </a:r>
            <a:endParaRPr/>
          </a:p>
        </p:txBody>
      </p:sp>
      <p:sp>
        <p:nvSpPr>
          <p:cNvPr id="240" name="Google Shape;240;p22"/>
          <p:cNvSpPr/>
          <p:nvPr/>
        </p:nvSpPr>
        <p:spPr>
          <a:xfrm>
            <a:off x="762000" y="571500"/>
            <a:ext cx="57150" cy="398115"/>
          </a:xfrm>
          <a:prstGeom prst="rect">
            <a:avLst/>
          </a:prstGeom>
          <a:solidFill>
            <a:srgbClr val="E11D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546895"/>
            <a:ext cx="10668000" cy="2400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7" name="Google Shape;247;p23"/>
          <p:cNvGraphicFramePr/>
          <p:nvPr/>
        </p:nvGraphicFramePr>
        <p:xfrm>
          <a:off x="771525" y="255642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{E9B71E4A-F51B-4877-B3DA-972B387A589F}</a:tableStyleId>
              </a:tblPr>
              <a:tblGrid>
                <a:gridCol w="319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Evidencia Registrada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Detalle Técnico y Enlace de Resguardo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Prototipo de Interfaz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Plataforma web accesible online en: </a:t>
                      </a:r>
                      <a:r>
                        <a:rPr lang="en-US" sz="1125" b="0" i="0" u="none" strike="noStrike" cap="none">
                          <a:solidFill>
                            <a:srgbClr val="E11D4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claseseduchile.netlify.app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Instrumento de Encuesta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Formulario estructurado de 10 preguntas (Escala Likert + NPS) aplicado a 50 participantes totales.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Video de Testeo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Video explicativo guiado de 3 minutos para inducir el uso de los módulos evaluativos y de asistencia.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Sistematización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Matriz comparativa de resultados, categorización de 12 entrevistas iniciales y mapa de ajustes BMC V1 vs V2.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8" name="Google Shape;248;p23"/>
          <p:cNvSpPr/>
          <p:nvPr/>
        </p:nvSpPr>
        <p:spPr>
          <a:xfrm>
            <a:off x="771525" y="3532733"/>
            <a:ext cx="319459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3"/>
          <p:cNvSpPr/>
          <p:nvPr/>
        </p:nvSpPr>
        <p:spPr>
          <a:xfrm>
            <a:off x="3966120" y="3532733"/>
            <a:ext cx="745435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3"/>
          <p:cNvSpPr/>
          <p:nvPr/>
        </p:nvSpPr>
        <p:spPr>
          <a:xfrm>
            <a:off x="771525" y="3999458"/>
            <a:ext cx="319459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3"/>
          <p:cNvSpPr/>
          <p:nvPr/>
        </p:nvSpPr>
        <p:spPr>
          <a:xfrm>
            <a:off x="3966120" y="3999458"/>
            <a:ext cx="745435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3"/>
          <p:cNvSpPr/>
          <p:nvPr/>
        </p:nvSpPr>
        <p:spPr>
          <a:xfrm>
            <a:off x="771525" y="4466183"/>
            <a:ext cx="319459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3"/>
          <p:cNvSpPr/>
          <p:nvPr/>
        </p:nvSpPr>
        <p:spPr>
          <a:xfrm>
            <a:off x="3966120" y="4466183"/>
            <a:ext cx="745435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904875" y="571500"/>
            <a:ext cx="11051381" cy="39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Evidencias del Proceso de Validación</a:t>
            </a:r>
            <a:endParaRPr/>
          </a:p>
        </p:txBody>
      </p:sp>
      <p:sp>
        <p:nvSpPr>
          <p:cNvPr id="255" name="Google Shape;255;p23"/>
          <p:cNvSpPr/>
          <p:nvPr/>
        </p:nvSpPr>
        <p:spPr>
          <a:xfrm>
            <a:off x="762000" y="571500"/>
            <a:ext cx="57150" cy="398115"/>
          </a:xfrm>
          <a:prstGeom prst="rect">
            <a:avLst/>
          </a:prstGeom>
          <a:solidFill>
            <a:srgbClr val="E11D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7162" y="2274540"/>
            <a:ext cx="4257675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4"/>
          <p:cNvSpPr txBox="1"/>
          <p:nvPr/>
        </p:nvSpPr>
        <p:spPr>
          <a:xfrm>
            <a:off x="495300" y="571500"/>
            <a:ext cx="11201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Muchas </a:t>
            </a:r>
            <a:r>
              <a:rPr lang="en-US" sz="5400" b="1" i="0" u="none" strike="noStrike" cap="none">
                <a:solidFill>
                  <a:srgbClr val="E11D48"/>
                </a:solidFill>
                <a:latin typeface="Poppins"/>
                <a:ea typeface="Poppins"/>
                <a:cs typeface="Poppins"/>
                <a:sym typeface="Poppins"/>
              </a:rPr>
              <a:t>Gracias</a:t>
            </a:r>
            <a:endParaRPr/>
          </a:p>
        </p:txBody>
      </p:sp>
      <p:sp>
        <p:nvSpPr>
          <p:cNvPr id="263" name="Google Shape;263;p24"/>
          <p:cNvSpPr txBox="1"/>
          <p:nvPr/>
        </p:nvSpPr>
        <p:spPr>
          <a:xfrm>
            <a:off x="762000" y="1695450"/>
            <a:ext cx="10668000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Quedamos a su disposición para responder cualquier pregunta.</a:t>
            </a:r>
            <a:endParaRPr/>
          </a:p>
        </p:txBody>
      </p:sp>
      <p:pic>
        <p:nvPicPr>
          <p:cNvPr id="264" name="Google Shape;264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5762" y="2436465"/>
            <a:ext cx="171450" cy="1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/>
          <p:nvPr/>
        </p:nvSpPr>
        <p:spPr>
          <a:xfrm>
            <a:off x="5524500" y="2743200"/>
            <a:ext cx="1143000" cy="38100"/>
          </a:xfrm>
          <a:prstGeom prst="rect">
            <a:avLst/>
          </a:prstGeom>
          <a:solidFill>
            <a:srgbClr val="E11D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2965608" y="3019425"/>
            <a:ext cx="6260782" cy="80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01. Contexto y Desafío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2895600" y="3971925"/>
            <a:ext cx="64008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Entendiendo las dimensiones del abandono escolar en la Región Metropolitana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632620"/>
            <a:ext cx="4675882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1190625" y="3013620"/>
            <a:ext cx="386625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i="0" u="none" strike="noStrike" cap="none">
                <a:solidFill>
                  <a:srgbClr val="E11D48"/>
                </a:solidFill>
                <a:latin typeface="Poppins"/>
                <a:ea typeface="Poppins"/>
                <a:cs typeface="Poppins"/>
                <a:sym typeface="Poppins"/>
              </a:rPr>
              <a:t>65K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1190625" y="4251870"/>
            <a:ext cx="386625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Jóvenes desertan anualmente en Chile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5818882" y="2358479"/>
            <a:ext cx="5891673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El Desafío Redefinido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5818882" y="2872829"/>
            <a:ext cx="5611117" cy="719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¿Cómo podríamos fortalecer el acompañamiento socioemocional y académico de los estudiantes de enseñanza media en riesgo de deserción en liceos de la Región Metropolitana?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6104632" y="3706862"/>
            <a:ext cx="5325367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H1 - Falta de Acompañamiento Humano:</a:t>
            </a: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Alertas SMS automáticas pero sin intervención real.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6104632" y="4183112"/>
            <a:ext cx="5325367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H2 - Brechas de Aprendizaje:</a:t>
            </a: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Vacíos académicos acumulados sin nivelación estructurada.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6104632" y="4659362"/>
            <a:ext cx="5325367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H3 - Entorno Crítico:</a:t>
            </a: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Estudiantes que trabajan, cuidan familiares y duermen 5 horas.</a:t>
            </a:r>
            <a:endParaRPr/>
          </a:p>
        </p:txBody>
      </p:sp>
      <p:pic>
        <p:nvPicPr>
          <p:cNvPr id="121" name="Google Shape;121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8882" y="3744962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8882" y="4221212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8882" y="4697462"/>
            <a:ext cx="15240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/>
          <p:nvPr/>
        </p:nvSpPr>
        <p:spPr>
          <a:xfrm>
            <a:off x="904875" y="571500"/>
            <a:ext cx="11051381" cy="39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El Problema de la Deserción</a:t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762000" y="571500"/>
            <a:ext cx="57150" cy="398115"/>
          </a:xfrm>
          <a:prstGeom prst="rect">
            <a:avLst/>
          </a:prstGeom>
          <a:solidFill>
            <a:srgbClr val="E11D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2080170"/>
            <a:ext cx="51435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/>
        </p:nvSpPr>
        <p:spPr>
          <a:xfrm>
            <a:off x="762000" y="2777579"/>
            <a:ext cx="5143500" cy="719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EduChile es una solución integral que combate activamente la deserción escolar permitiendo flexibilidad de estudios y monitoreo cercano de la familia.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1000125" y="3611612"/>
            <a:ext cx="490537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Clases Online:</a:t>
            </a: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Grabadas y en vivo disponibles 24/7.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1000125" y="3887837"/>
            <a:ext cx="490537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Exámenes Libres:</a:t>
            </a: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Evaluación con retroalimentación inmediata.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1000125" y="4164062"/>
            <a:ext cx="490537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Monitoreo Familiar:</a:t>
            </a: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Panel y alertas para apoderados.</a:t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1000125" y="4440287"/>
            <a:ext cx="490537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Mobile First:</a:t>
            </a: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Interfaz accesible e intuitiva.</a:t>
            </a:r>
            <a:endParaRPr/>
          </a:p>
        </p:txBody>
      </p:sp>
      <p:pic>
        <p:nvPicPr>
          <p:cNvPr id="137" name="Google Shape;137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2080170"/>
            <a:ext cx="514350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3649712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000" y="3925937"/>
            <a:ext cx="1714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2000" y="4202162"/>
            <a:ext cx="1905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2000" y="4478387"/>
            <a:ext cx="11430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 txBox="1"/>
          <p:nvPr/>
        </p:nvSpPr>
        <p:spPr>
          <a:xfrm>
            <a:off x="904875" y="571500"/>
            <a:ext cx="11051381" cy="39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La Propuesta: EduChile</a:t>
            </a:r>
            <a:endParaRPr/>
          </a:p>
        </p:txBody>
      </p:sp>
      <p:sp>
        <p:nvSpPr>
          <p:cNvPr id="143" name="Google Shape;143;p16"/>
          <p:cNvSpPr/>
          <p:nvPr/>
        </p:nvSpPr>
        <p:spPr>
          <a:xfrm>
            <a:off x="762000" y="571500"/>
            <a:ext cx="57150" cy="398115"/>
          </a:xfrm>
          <a:prstGeom prst="rect">
            <a:avLst/>
          </a:prstGeom>
          <a:solidFill>
            <a:srgbClr val="E11D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556420"/>
            <a:ext cx="10668000" cy="2381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0" name="Google Shape;150;p17"/>
          <p:cNvGraphicFramePr/>
          <p:nvPr/>
        </p:nvGraphicFramePr>
        <p:xfrm>
          <a:off x="771525" y="256594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{E9B71E4A-F51B-4877-B3DA-972B387A589F}</a:tableStyleId>
              </a:tblPr>
              <a:tblGrid>
                <a:gridCol w="266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Bloque Clave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Elementos Declarados en Versión Inicial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Propuesta de Valor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Acceso a clases 24/7, monitoreo apoderados, alertas de deserción, apoyo socioemocional y prototipo en Netlify.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Socio Claves &amp; Canales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MINEDUC, JUNAEB, liceos públicos, municipalidades. Canales: Sitio web propio y App móvil proyectada.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Segmento de Clientes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Primario: Estudiantes de enseñanza media en riesgo y apoderados. Secundario: Liceos de la RM y MINEDUC.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Fuentes de Ingreso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2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Suscripción premium para familias, licencias institucionales, subsidios estatales y convenios municipales.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1" name="Google Shape;151;p17"/>
          <p:cNvSpPr/>
          <p:nvPr/>
        </p:nvSpPr>
        <p:spPr>
          <a:xfrm>
            <a:off x="771525" y="3523208"/>
            <a:ext cx="266223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3433762" y="3523208"/>
            <a:ext cx="798671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771525" y="3989933"/>
            <a:ext cx="266223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7"/>
          <p:cNvSpPr/>
          <p:nvPr/>
        </p:nvSpPr>
        <p:spPr>
          <a:xfrm>
            <a:off x="3433762" y="3989933"/>
            <a:ext cx="798671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771525" y="4456658"/>
            <a:ext cx="266223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3433762" y="4456658"/>
            <a:ext cx="798671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904875" y="571500"/>
            <a:ext cx="11051381" cy="39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Modelo de Negocio Inicial (BMC V1)</a:t>
            </a:r>
            <a:endParaRPr/>
          </a:p>
        </p:txBody>
      </p:sp>
      <p:sp>
        <p:nvSpPr>
          <p:cNvPr id="158" name="Google Shape;158;p17"/>
          <p:cNvSpPr/>
          <p:nvPr/>
        </p:nvSpPr>
        <p:spPr>
          <a:xfrm>
            <a:off x="762000" y="571500"/>
            <a:ext cx="57150" cy="398115"/>
          </a:xfrm>
          <a:prstGeom prst="rect">
            <a:avLst/>
          </a:prstGeom>
          <a:solidFill>
            <a:srgbClr val="E11D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379612"/>
            <a:ext cx="5143500" cy="273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2379612"/>
            <a:ext cx="5143500" cy="273486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 txBox="1"/>
          <p:nvPr/>
        </p:nvSpPr>
        <p:spPr>
          <a:xfrm>
            <a:off x="1057275" y="2674887"/>
            <a:ext cx="478059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Factibilidad Técnica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1057275" y="3151137"/>
            <a:ext cx="4552950" cy="95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Validada.</a:t>
            </a: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El equipo tiene plenas competencias de desarrollo. La plataforma ya tiene un prototipo funcional operativo en Netlify usando código de bajo costo e infraestructura digital escalable sin barreras físicas.</a:t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6581775" y="2674887"/>
            <a:ext cx="478059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Deseabilidad y Viabilidad</a:t>
            </a:r>
            <a:endParaRPr/>
          </a:p>
        </p:txBody>
      </p:sp>
      <p:sp>
        <p:nvSpPr>
          <p:cNvPr id="169" name="Google Shape;169;p18"/>
          <p:cNvSpPr txBox="1"/>
          <p:nvPr/>
        </p:nvSpPr>
        <p:spPr>
          <a:xfrm>
            <a:off x="6581775" y="3151137"/>
            <a:ext cx="4552950" cy="719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Deseabilidad: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Las 12 entrevistas de la Unidad 1 respaldan que los apoderados urgen de herramientas reales de monitoreo y apoyo escolar.</a:t>
            </a:r>
            <a:endParaRPr/>
          </a:p>
        </p:txBody>
      </p:sp>
      <p:sp>
        <p:nvSpPr>
          <p:cNvPr id="170" name="Google Shape;170;p18"/>
          <p:cNvSpPr txBox="1"/>
          <p:nvPr/>
        </p:nvSpPr>
        <p:spPr>
          <a:xfrm>
            <a:off x="6581775" y="3985170"/>
            <a:ext cx="4552950" cy="719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Viabilidad: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Múltiples fuentes combinadas (freemium + subsidios). El mercado objetivo supera los 65.000 estudiantes anuales.</a:t>
            </a:r>
            <a:endParaRPr/>
          </a:p>
        </p:txBody>
      </p:sp>
      <p:pic>
        <p:nvPicPr>
          <p:cNvPr id="171" name="Google Shape;171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7275" y="2722512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81775" y="2722512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/>
          <p:nvPr/>
        </p:nvSpPr>
        <p:spPr>
          <a:xfrm>
            <a:off x="904875" y="571500"/>
            <a:ext cx="11051381" cy="39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Análisis de Factibilidad, Deseabilidad y Viabilidad</a:t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762000" y="571500"/>
            <a:ext cx="57150" cy="398115"/>
          </a:xfrm>
          <a:prstGeom prst="rect">
            <a:avLst/>
          </a:prstGeom>
          <a:solidFill>
            <a:srgbClr val="E11D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587972"/>
            <a:ext cx="3397299" cy="231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7424" y="2587972"/>
            <a:ext cx="3397299" cy="231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32849" y="2587972"/>
            <a:ext cx="3397299" cy="231814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 txBox="1"/>
          <p:nvPr/>
        </p:nvSpPr>
        <p:spPr>
          <a:xfrm>
            <a:off x="1009650" y="3416647"/>
            <a:ext cx="3047099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Foco de Validación</a:t>
            </a:r>
            <a:endParaRPr/>
          </a:p>
        </p:txBody>
      </p:sp>
      <p:sp>
        <p:nvSpPr>
          <p:cNvPr id="184" name="Google Shape;184;p19"/>
          <p:cNvSpPr txBox="1"/>
          <p:nvPr/>
        </p:nvSpPr>
        <p:spPr>
          <a:xfrm>
            <a:off x="1009650" y="3797647"/>
            <a:ext cx="2901999" cy="55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Validar la propuesta de valor y segmento de clientes de EduChile por estudiantes en riesgo de deserción y apoderados de la RM.</a:t>
            </a:r>
            <a:endParaRPr/>
          </a:p>
        </p:txBody>
      </p:sp>
      <p:sp>
        <p:nvSpPr>
          <p:cNvPr id="185" name="Google Shape;185;p19"/>
          <p:cNvSpPr txBox="1"/>
          <p:nvPr/>
        </p:nvSpPr>
        <p:spPr>
          <a:xfrm>
            <a:off x="4645074" y="3416647"/>
            <a:ext cx="3047099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Hipótesis Seleccionadas</a:t>
            </a:r>
            <a:endParaRPr/>
          </a:p>
        </p:txBody>
      </p:sp>
      <p:sp>
        <p:nvSpPr>
          <p:cNvPr id="186" name="Google Shape;186;p19"/>
          <p:cNvSpPr txBox="1"/>
          <p:nvPr/>
        </p:nvSpPr>
        <p:spPr>
          <a:xfrm>
            <a:off x="4645074" y="3797647"/>
            <a:ext cx="2901999" cy="74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H1 (Alumnos):</a:t>
            </a:r>
            <a:r>
              <a:rPr lang="en-US" sz="10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Al menos el 70% calificará la plataforma como útil.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H2 (Apoderados):</a:t>
            </a:r>
            <a:r>
              <a:rPr lang="en-US" sz="10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Al menos el 65% se sentirá más informado.</a:t>
            </a:r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8280499" y="3416647"/>
            <a:ext cx="3047099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Métricas de Éxito</a:t>
            </a:r>
            <a:endParaRPr/>
          </a:p>
        </p:txBody>
      </p:sp>
      <p:sp>
        <p:nvSpPr>
          <p:cNvPr id="188" name="Google Shape;188;p19"/>
          <p:cNvSpPr txBox="1"/>
          <p:nvPr/>
        </p:nvSpPr>
        <p:spPr>
          <a:xfrm>
            <a:off x="8280499" y="3797647"/>
            <a:ext cx="2901999" cy="55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Criterio de éxito: Mínimo 21/30 alumnos conformes, mínimo 13/20 apoderados informados, y un NPS promedio superior a 7/10.</a:t>
            </a:r>
            <a:endParaRPr/>
          </a:p>
        </p:txBody>
      </p:sp>
      <p:pic>
        <p:nvPicPr>
          <p:cNvPr id="189" name="Google Shape;189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9650" y="2883247"/>
            <a:ext cx="3619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5074" y="2883247"/>
            <a:ext cx="3619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9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80499" y="2883247"/>
            <a:ext cx="361950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9"/>
          <p:cNvSpPr txBox="1"/>
          <p:nvPr/>
        </p:nvSpPr>
        <p:spPr>
          <a:xfrm>
            <a:off x="904875" y="571500"/>
            <a:ext cx="11051381" cy="39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Diseño del Experimento de Validation</a:t>
            </a:r>
            <a:endParaRPr/>
          </a:p>
        </p:txBody>
      </p:sp>
      <p:sp>
        <p:nvSpPr>
          <p:cNvPr id="193" name="Google Shape;193;p19"/>
          <p:cNvSpPr/>
          <p:nvPr/>
        </p:nvSpPr>
        <p:spPr>
          <a:xfrm>
            <a:off x="762000" y="571500"/>
            <a:ext cx="57150" cy="398115"/>
          </a:xfrm>
          <a:prstGeom prst="rect">
            <a:avLst/>
          </a:prstGeom>
          <a:solidFill>
            <a:srgbClr val="E11D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9750" y="2223045"/>
            <a:ext cx="3048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/>
          <p:cNvSpPr txBox="1"/>
          <p:nvPr/>
        </p:nvSpPr>
        <p:spPr>
          <a:xfrm>
            <a:off x="6286500" y="2789783"/>
            <a:ext cx="5400675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Validación Completada</a:t>
            </a:r>
            <a:endParaRPr/>
          </a:p>
        </p:txBody>
      </p:sp>
      <p:sp>
        <p:nvSpPr>
          <p:cNvPr id="201" name="Google Shape;201;p20"/>
          <p:cNvSpPr txBox="1"/>
          <p:nvPr/>
        </p:nvSpPr>
        <p:spPr>
          <a:xfrm>
            <a:off x="6286500" y="3304133"/>
            <a:ext cx="5143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Tras enviar encuestas y un video demostrativo de 3 minutos a 30 estudiantes y 20 apoderados en la RM, obtuvimos resultados que superaron el estándar:</a:t>
            </a:r>
            <a:endParaRPr/>
          </a:p>
        </p:txBody>
      </p:sp>
      <p:pic>
        <p:nvPicPr>
          <p:cNvPr id="202" name="Google Shape;202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66900" y="2280195"/>
            <a:ext cx="2933700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0"/>
          <p:cNvSpPr txBox="1"/>
          <p:nvPr/>
        </p:nvSpPr>
        <p:spPr>
          <a:xfrm>
            <a:off x="6524625" y="3875633"/>
            <a:ext cx="490537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76% de Estudiantes</a:t>
            </a: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valoraron útil EduChile (Meta era 70%).</a:t>
            </a:r>
            <a:endParaRPr/>
          </a:p>
        </p:txBody>
      </p:sp>
      <p:sp>
        <p:nvSpPr>
          <p:cNvPr id="204" name="Google Shape;204;p20"/>
          <p:cNvSpPr txBox="1"/>
          <p:nvPr/>
        </p:nvSpPr>
        <p:spPr>
          <a:xfrm>
            <a:off x="6524625" y="4151858"/>
            <a:ext cx="490537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68% de Apoderados</a:t>
            </a: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se sintieron más informados (Meta era 65%).</a:t>
            </a:r>
            <a:endParaRPr/>
          </a:p>
        </p:txBody>
      </p:sp>
      <p:sp>
        <p:nvSpPr>
          <p:cNvPr id="205" name="Google Shape;205;p20"/>
          <p:cNvSpPr txBox="1"/>
          <p:nvPr/>
        </p:nvSpPr>
        <p:spPr>
          <a:xfrm>
            <a:off x="6524625" y="4428083"/>
            <a:ext cx="490537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NPS de 7.8 / 10</a:t>
            </a:r>
            <a:r>
              <a:rPr lang="en-US" sz="12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, demostrando un alto interés de recomendación.</a:t>
            </a:r>
            <a:endParaRPr/>
          </a:p>
        </p:txBody>
      </p:sp>
      <p:pic>
        <p:nvPicPr>
          <p:cNvPr id="206" name="Google Shape;206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6500" y="3913733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6500" y="4189958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6500" y="4466183"/>
            <a:ext cx="17145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0"/>
          <p:cNvSpPr txBox="1"/>
          <p:nvPr/>
        </p:nvSpPr>
        <p:spPr>
          <a:xfrm>
            <a:off x="904875" y="571500"/>
            <a:ext cx="11051381" cy="39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Resultados del Experimento de Campo</a:t>
            </a:r>
            <a:endParaRPr/>
          </a:p>
        </p:txBody>
      </p:sp>
      <p:sp>
        <p:nvSpPr>
          <p:cNvPr id="210" name="Google Shape;210;p20"/>
          <p:cNvSpPr/>
          <p:nvPr/>
        </p:nvSpPr>
        <p:spPr>
          <a:xfrm>
            <a:off x="762000" y="571500"/>
            <a:ext cx="57150" cy="398115"/>
          </a:xfrm>
          <a:prstGeom prst="rect">
            <a:avLst/>
          </a:prstGeom>
          <a:solidFill>
            <a:srgbClr val="E11D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1"/>
          <p:cNvSpPr txBox="1"/>
          <p:nvPr/>
        </p:nvSpPr>
        <p:spPr>
          <a:xfrm>
            <a:off x="714375" y="571500"/>
            <a:ext cx="5050631" cy="39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Insights y Pivot Clave</a:t>
            </a:r>
            <a:endParaRPr/>
          </a:p>
        </p:txBody>
      </p:sp>
      <p:sp>
        <p:nvSpPr>
          <p:cNvPr id="217" name="Google Shape;217;p21"/>
          <p:cNvSpPr/>
          <p:nvPr/>
        </p:nvSpPr>
        <p:spPr>
          <a:xfrm>
            <a:off x="571500" y="571500"/>
            <a:ext cx="57150" cy="398115"/>
          </a:xfrm>
          <a:prstGeom prst="rect">
            <a:avLst/>
          </a:prstGeom>
          <a:solidFill>
            <a:srgbClr val="E11D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1"/>
          <p:cNvSpPr txBox="1"/>
          <p:nvPr/>
        </p:nvSpPr>
        <p:spPr>
          <a:xfrm>
            <a:off x="571500" y="2723108"/>
            <a:ext cx="5200650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1E3A8A"/>
                </a:solidFill>
                <a:latin typeface="Poppins"/>
                <a:ea typeface="Poppins"/>
                <a:cs typeface="Poppins"/>
                <a:sym typeface="Poppins"/>
              </a:rPr>
              <a:t>El Descubrimiento Móvil</a:t>
            </a:r>
            <a:endParaRPr/>
          </a:p>
        </p:txBody>
      </p:sp>
      <p:sp>
        <p:nvSpPr>
          <p:cNvPr id="220" name="Google Shape;220;p21"/>
          <p:cNvSpPr txBox="1"/>
          <p:nvPr/>
        </p:nvSpPr>
        <p:spPr>
          <a:xfrm>
            <a:off x="571500" y="3208883"/>
            <a:ext cx="4953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El 80% de los participantes accedió al testeo desde sus smartphones y no de un PC. La optimización y diseño móvil es urgente y crítica para el éxito de la plataforma en sectores vulnerables.</a:t>
            </a:r>
            <a:endParaRPr/>
          </a:p>
        </p:txBody>
      </p:sp>
      <p:sp>
        <p:nvSpPr>
          <p:cNvPr id="221" name="Google Shape;221;p21"/>
          <p:cNvSpPr txBox="1"/>
          <p:nvPr/>
        </p:nvSpPr>
        <p:spPr>
          <a:xfrm>
            <a:off x="571500" y="3989933"/>
            <a:ext cx="4953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Ajuste y Pivot:</a:t>
            </a:r>
            <a:r>
              <a:rPr lang="en-US" sz="12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Decidimos expandir la propuesta integrando notificaciones y alertas mediante una API de WhatsApp y priorizando el desarrollo de una App nativa sobre la plataforma web tradicional de escritorio.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781</Words>
  <Application>Microsoft Office PowerPoint</Application>
  <PresentationFormat>Panorámica</PresentationFormat>
  <Paragraphs>84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Lato</vt:lpstr>
      <vt:lpstr>Calibri</vt:lpstr>
      <vt:lpstr>Poppins</vt:lpstr>
      <vt:lpstr>Poppins SemiBold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Mena Varas</dc:creator>
  <cp:lastModifiedBy>Juan Carlos Mena Varas</cp:lastModifiedBy>
  <cp:revision>1</cp:revision>
  <dcterms:modified xsi:type="dcterms:W3CDTF">2026-06-22T14:29:08Z</dcterms:modified>
</cp:coreProperties>
</file>